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6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embeddedFontLst>
    <p:embeddedFont>
      <p:font typeface="Amatic SC" panose="020B0604020202020204" charset="-79"/>
      <p:regular r:id="rId17"/>
      <p:bold r:id="rId18"/>
    </p:embeddedFont>
    <p:embeddedFont>
      <p:font typeface="Inconsolata" panose="020B0604020202020204" charset="0"/>
      <p:regular r:id="rId19"/>
      <p:bold r:id="rId20"/>
    </p:embeddedFont>
    <p:embeddedFont>
      <p:font typeface="Roboto" panose="020B0604020202020204" charset="0"/>
      <p:regular r:id="rId21"/>
      <p:bold r:id="rId22"/>
      <p:italic r:id="rId23"/>
      <p:boldItalic r:id="rId24"/>
    </p:embeddedFont>
    <p:embeddedFont>
      <p:font typeface="Roboto Light" panose="020B0604020202020204" charset="0"/>
      <p:regular r:id="rId25"/>
      <p:bold r:id="rId26"/>
      <p:italic r:id="rId27"/>
      <p:boldItalic r:id="rId28"/>
    </p:embeddedFont>
    <p:embeddedFont>
      <p:font typeface="Roboto Medium" panose="020B0604020202020204" charset="0"/>
      <p:regular r:id="rId29"/>
      <p:bold r:id="rId30"/>
      <p:italic r:id="rId31"/>
      <p:boldItalic r:id="rId32"/>
    </p:embeddedFont>
    <p:embeddedFont>
      <p:font typeface="Roboto Thin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52">
          <p15:clr>
            <a:srgbClr val="9AA0A6"/>
          </p15:clr>
        </p15:guide>
        <p15:guide id="2" orient="horz" pos="184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884" autoAdjust="0"/>
  </p:normalViewPr>
  <p:slideViewPr>
    <p:cSldViewPr snapToGrid="0">
      <p:cViewPr varScale="1">
        <p:scale>
          <a:sx n="165" d="100"/>
          <a:sy n="165" d="100"/>
        </p:scale>
        <p:origin x="1680" y="100"/>
      </p:cViewPr>
      <p:guideLst>
        <p:guide orient="horz" pos="2552"/>
        <p:guide orient="horz" pos="18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wojtekmaj.pl/react-lifecycle-methods-diagram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laurenhp95/connecting-redux-with-react-context-72a8f44aba21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5e4accdc13_0_2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5e4accdc13_0_2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learn React Context, a built-in state management alternative to library like Redux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5e4accdc13_0_2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5e4accdc13_0_2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5f4c0a2a6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5f4c0a2a6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e4accdc13_0_2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e4accdc13_0_2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shutterstock_154822901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5e4accdc13_0_2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5e4accdc13_0_2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e4accdc13_0_2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e4accdc13_0_2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State management has been a problem with react for a long 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Redux came out in 2015 to help with this and quickly became the most popular state management library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a year and a half ago React Context was released in stable (out of experimental) as a built-in light-weight tool for state management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I’ve had quite a few engineers who didn’t know about this and were really excited when I taught it to them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5e4accdc13_0_2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5e4accdc13_0_2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Before we get into React context, here’s a refresher on the </a:t>
            </a:r>
            <a:r>
              <a:rPr lang="en-US">
                <a:hlinkClick r:id="rId3"/>
              </a:rPr>
              <a:t>react lifecycle</a:t>
            </a:r>
            <a:endParaRPr lang="en-US" dirty="0">
              <a:hlinkClick r:id="rId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hlinkClick r:id="rId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http://projects.wojtekmaj.pl/react-lifecycle-methods-diagram/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5e4accdc13_0_2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5e4accdc13_0_2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5e4accdc13_0_2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5e4accdc13_0_2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shutterstock_260250098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5e4accdc13_0_2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5e4accdc13_0_2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5e4accdc13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5e4accdc13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5e4accdc13_0_2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5e4accdc13_0_2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https://medium.com/@laurenhp95/connecting-redux-with-react-context-72a8f44aba21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5f4c0a2a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5f4c0a2a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7" name="Google Shape;97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9" name="Google Shape;99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" name="Google Shape;109;p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1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" name="Google Shape;124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5" name="Google Shape;12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Google Shape;133;p1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1" name="Google Shape;141;p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1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" name="Google Shape;15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" name="Google Shape;161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1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5" name="Google Shape;165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1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1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2" name="Google Shape;182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2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6" name="Google Shape;18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2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6" name="Google Shape;2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Google Shape;19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5" name="Google Shape;19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7" name="Google Shape;197;p2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8" name="Google Shape;19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1" name="Google Shape;20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" name="Google Shape;203;p2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4" name="Google Shape;20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5" name="Google Shape;20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" name="Google Shape;206;p2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7" name="Google Shape;20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2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0" name="Google Shape;22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2" name="Google Shape;22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4" name="Google Shape;224;p2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5" name="Google Shape;225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8" name="Google Shape;228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2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31" name="Google Shape;231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" name="Google Shape;232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2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4" name="Google Shape;234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3" name="Google Shape;243;p2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4" name="Google Shape;244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2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2" name="Google Shape;25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Google Shape;253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4" name="Google Shape;25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7" name="Google Shape;2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2" name="Google Shape;2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3" name="Google Shape;2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6" name="Google Shape;26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9" name="Google Shape;26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0" name="Google Shape;27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1" name="Google Shape;27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" name="Google Shape;27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4" name="Google Shape;27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5" name="Google Shape;27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7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" name="Google Shape;27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8" name="Google Shape;27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9" name="Google Shape;27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23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3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3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3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9" name="Google Shape;28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" name="Google Shape;290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1" name="Google Shape;29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" name="Google Shape;292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3" name="Google Shape;293;p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4" name="Google Shape;2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4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9" name="Google Shape;2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03" name="Google Shape;303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7" name="Google Shape;30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11" name="Google Shape;311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5" name="Google Shape;315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6" name="Google Shape;316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4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6" name="Google Shape;326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7" name="Google Shape;327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8" name="Google Shape;328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9" name="Google Shape;329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30" name="Google Shape;330;p25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31" name="Google Shape;33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2" name="Google Shape;33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2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5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" name="Google Shape;335;p25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36" name="Google Shape;33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7" name="Google Shape;33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25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5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25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41" name="Google Shape;34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2" name="Google Shape;34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43;p2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25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" name="Google Shape;345;p25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46" name="Google Shape;34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7" name="Google Shape;34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5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5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0" name="Google Shape;350;p25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51" name="Google Shape;3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2" name="Google Shape;3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25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2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67" name="Google Shape;36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8" name="Google Shape;36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9" name="Google Shape;36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73" name="Google Shape;37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78" name="Google Shape;37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83" name="Google Shape;38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88" name="Google Shape;3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93" name="Google Shape;3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26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98" name="Google Shape;39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26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26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14" name="Google Shape;41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6" name="Google Shape;41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7" name="Google Shape;41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2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" name="Google Shape;419;p2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20" name="Google Shape;42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1" name="Google Shape;42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2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4" name="Google Shape;424;p2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25" name="Google Shape;4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6" name="Google Shape;4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2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2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2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30" name="Google Shape;4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2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4" name="Google Shape;434;p2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35" name="Google Shape;4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2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" name="Google Shape;439;p2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40" name="Google Shape;4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7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2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4" name="Google Shape;444;p2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45" name="Google Shape;4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6" name="Google Shape;4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" name="Google Shape;447;p27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" name="Google Shape;449;p2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50" name="Google Shape;4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1" name="Google Shape;4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2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55" name="Google Shape;4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6" name="Google Shape;4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2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1" name="Google Shape;461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2" name="Google Shape;462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3" name="Google Shape;4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28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subTitle" idx="3"/>
          </p:nvPr>
        </p:nvSpPr>
        <p:spPr>
          <a:xfrm>
            <a:off x="724275" y="1937827"/>
            <a:ext cx="2371500" cy="22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7" name="Google Shape;467;p28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68" name="Google Shape;468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9" name="Google Shape;469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28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71" name="Google Shape;471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2" name="Google Shape;472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3" name="Google Shape;473;p28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5" name="Google Shape;475;p28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76" name="Google Shape;476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7" name="Google Shape;477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" name="Google Shape;478;p28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8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9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5" name="Google Shape;485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6" name="Google Shape;486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7" name="Google Shape;487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" name="Google Shape;488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457206" y="1421303"/>
            <a:ext cx="533400" cy="4767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0" name="Google Shape;490;p29"/>
          <p:cNvSpPr/>
          <p:nvPr/>
        </p:nvSpPr>
        <p:spPr>
          <a:xfrm rot="10800000">
            <a:off x="593369" y="1810088"/>
            <a:ext cx="261029" cy="144694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9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9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95" name="Google Shape;495;p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6" name="Google Shape;496;p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29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9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9"/>
          <p:cNvSpPr txBox="1">
            <a:spLocks noGrp="1"/>
          </p:cNvSpPr>
          <p:nvPr>
            <p:ph type="subTitle" idx="7"/>
          </p:nvPr>
        </p:nvSpPr>
        <p:spPr>
          <a:xfrm>
            <a:off x="457200" y="1399032"/>
            <a:ext cx="533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9"/>
          <p:cNvSpPr txBox="1">
            <a:spLocks noGrp="1"/>
          </p:cNvSpPr>
          <p:nvPr>
            <p:ph type="subTitle" idx="8"/>
          </p:nvPr>
        </p:nvSpPr>
        <p:spPr>
          <a:xfrm>
            <a:off x="4936275" y="1399032"/>
            <a:ext cx="533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6" name="Google Shape;50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7" name="Google Shape;507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3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0" name="Google Shape;520;p3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1" name="Google Shape;521;p3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0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30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30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1" name="Google Shape;31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7" name="Google Shape;3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2" name="Google Shape;53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3" name="Google Shape;53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4" name="Google Shape;53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5" name="Google Shape;53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3" name="Google Shape;543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1" name="Google Shape;55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" name="Google Shape;55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3" name="Google Shape;55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4" name="Google Shape;55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2" name="Google Shape;562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0" name="Google Shape;57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1" name="Google Shape;571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2" name="Google Shape;572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3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0" name="Google Shape;600;p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5" name="Google Shape;675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6" name="Google Shape;676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7" name="Google Shape;677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3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3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3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3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7" name="Google Shape;687;p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6" name="Google Shape;696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7" name="Google Shape;697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8" name="Google Shape;698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9" name="Google Shape;699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1" name="Google Shape;71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1" name="Google Shape;721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2" name="Google Shape;722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3" name="Google Shape;723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2" name="Google Shape;42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" name="Google Shape;4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4" name="Google Shape;4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9" name="Google Shape;49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50" name="Google Shape;50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7" name="Google Shape;747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8" name="Google Shape;748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9" name="Google Shape;749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0" name="Google Shape;760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1" name="Google Shape;761;p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1" name="Google Shape;771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3" name="Google Shape;773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4" name="Google Shape;774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4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4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6" name="Google Shape;79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7" name="Google Shape;79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8" name="Google Shape;79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4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4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43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5" name="Google Shape;82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6" name="Google Shape;82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7" name="Google Shape;827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1" name="Google Shape;841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2" name="Google Shape;85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54" name="Google Shape;85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5" name="Google Shape;855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9" name="Google Shape;869;p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45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45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0" name="Google Shape;880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1" name="Google Shape;881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82" name="Google Shape;882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3" name="Google Shape;883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4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4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4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1" name="Google Shape;891;p4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4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4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7" name="Google Shape;897;p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46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46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8" name="Google Shape;908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9" name="Google Shape;909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0" name="Google Shape;910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1" name="Google Shape;921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3" name="Google Shape;923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595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5" name="Google Shape;925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7" name="Google Shape;92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8" name="Google Shape;938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40" name="Google Shape;940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1" name="Google Shape;941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6" name="Google Shape;956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8" name="Google Shape;95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9" name="Google Shape;969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0" name="Google Shape;970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71" name="Google Shape;971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2" name="Google Shape;972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9" name="Google Shape;999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00" name="Google Shape;1000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1" name="Google Shape;1001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02" name="Google Shape;1002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3" name="Google Shape;1003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5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6" name="Google Shape;1006;p5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8" name="Google Shape;1008;p5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0" name="Google Shape;1010;p5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2" name="Google Shape;1012;p5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5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4" name="Google Shape;1014;p5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5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6" name="Google Shape;1016;p5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5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5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5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20" name="Google Shape;1020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3" name="Google Shape;53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Google Shape;5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5" name="Google Shape;55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9" name="Google Shape;59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60" name="Google Shape;6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5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51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1" name="Google Shape;1031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2" name="Google Shape;1032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33" name="Google Shape;10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5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5" name="Google Shape;1035;p5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9" name="Google Shape;1039;p5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0" name="Google Shape;1040;p5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41" name="Google Shape;104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4" name="Google Shape;1044;p53"/>
          <p:cNvPicPr preferRelativeResize="0"/>
          <p:nvPr/>
        </p:nvPicPr>
        <p:blipFill rotWithShape="1">
          <a:blip r:embed="rId2">
            <a:alphaModFix/>
          </a:blip>
          <a:srcRect l="1069" t="11805" r="814" b="11436"/>
          <a:stretch/>
        </p:blipFill>
        <p:spPr>
          <a:xfrm>
            <a:off x="0" y="-96350"/>
            <a:ext cx="9144000" cy="5365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8" name="Google Shape;1048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9" name="Google Shape;1049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0" name="Google Shape;1050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1" name="Google Shape;1051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6" name="Google Shape;1056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7" name="Google Shape;1057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8" name="Google Shape;1058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4" name="Google Shape;1064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8" name="Google Shape;1068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6" name="Google Shape;66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" name="Google Shape;67;p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70" name="Google Shape;70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71" name="Google Shape;7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2 Title Slide:DigitalMarketing Worksheets">
  <p:cSld name="CUSTOM_6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" name="Google Shape;7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4800" y="242804"/>
            <a:ext cx="8595301" cy="462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850" y="613825"/>
            <a:ext cx="2919175" cy="29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" name="Google Shape;79;p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0" name="Google Shape;80;p8"/>
          <p:cNvSpPr txBox="1"/>
          <p:nvPr/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1" name="Google Shape;81;p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  <p:sp>
        <p:nvSpPr>
          <p:cNvPr id="82" name="Google Shape;82;p8"/>
          <p:cNvSpPr txBox="1">
            <a:spLocks noGrp="1"/>
          </p:cNvSpPr>
          <p:nvPr>
            <p:ph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title" idx="2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React Context API</a:t>
            </a:r>
            <a:endParaRPr/>
          </a:p>
        </p:txBody>
      </p:sp>
      <p:sp>
        <p:nvSpPr>
          <p:cNvPr id="1074" name="Google Shape;1074;p5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20.2</a:t>
            </a:r>
            <a:endParaRPr/>
          </a:p>
        </p:txBody>
      </p:sp>
      <p:sp>
        <p:nvSpPr>
          <p:cNvPr id="1075" name="Google Shape;1075;p5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3" name="Google Shape;1203;p66"/>
          <p:cNvCxnSpPr/>
          <p:nvPr/>
        </p:nvCxnSpPr>
        <p:spPr>
          <a:xfrm>
            <a:off x="5343550" y="2616525"/>
            <a:ext cx="0" cy="9174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4" name="Google Shape;1204;p66"/>
          <p:cNvCxnSpPr/>
          <p:nvPr/>
        </p:nvCxnSpPr>
        <p:spPr>
          <a:xfrm>
            <a:off x="6369750" y="2616525"/>
            <a:ext cx="0" cy="9174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5" name="Google Shape;1205;p66"/>
          <p:cNvCxnSpPr/>
          <p:nvPr/>
        </p:nvCxnSpPr>
        <p:spPr>
          <a:xfrm>
            <a:off x="7408300" y="2616525"/>
            <a:ext cx="0" cy="9174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6" name="Google Shape;1206;p66"/>
          <p:cNvCxnSpPr/>
          <p:nvPr/>
        </p:nvCxnSpPr>
        <p:spPr>
          <a:xfrm>
            <a:off x="8461725" y="2616525"/>
            <a:ext cx="0" cy="9174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7" name="Google Shape;1207;p66"/>
          <p:cNvCxnSpPr/>
          <p:nvPr/>
        </p:nvCxnSpPr>
        <p:spPr>
          <a:xfrm>
            <a:off x="2870438" y="2692713"/>
            <a:ext cx="0" cy="619800"/>
          </a:xfrm>
          <a:prstGeom prst="straightConnector1">
            <a:avLst/>
          </a:prstGeom>
          <a:noFill/>
          <a:ln w="76200" cap="flat" cmpd="sng">
            <a:solidFill>
              <a:srgbClr val="4FA78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8" name="Google Shape;1208;p66"/>
          <p:cNvCxnSpPr/>
          <p:nvPr/>
        </p:nvCxnSpPr>
        <p:spPr>
          <a:xfrm>
            <a:off x="1837388" y="2692713"/>
            <a:ext cx="0" cy="619800"/>
          </a:xfrm>
          <a:prstGeom prst="straightConnector1">
            <a:avLst/>
          </a:prstGeom>
          <a:noFill/>
          <a:ln w="76200" cap="flat" cmpd="sng">
            <a:solidFill>
              <a:srgbClr val="AFCA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9" name="Google Shape;1209;p66"/>
          <p:cNvCxnSpPr/>
          <p:nvPr/>
        </p:nvCxnSpPr>
        <p:spPr>
          <a:xfrm>
            <a:off x="800800" y="2713100"/>
            <a:ext cx="0" cy="619800"/>
          </a:xfrm>
          <a:prstGeom prst="straightConnector1">
            <a:avLst/>
          </a:prstGeom>
          <a:noFill/>
          <a:ln w="76200" cap="flat" cmpd="sng">
            <a:solidFill>
              <a:srgbClr val="F7EF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0" name="Google Shape;1210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Tightly Coupled vs. Loosely Coupled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Using the Context API can be very helpful, but it comes at a cost. Adding stateful logic to a component creates a dependent relationship to another component. This is known as coupling.</a:t>
            </a: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dirty="0"/>
              <a:t>When writing applications, it is best to keep components loosely coupled so that you can change one without affecting the other. This also helps ensure reusability.</a:t>
            </a:r>
            <a:endParaRPr sz="1400" dirty="0"/>
          </a:p>
        </p:txBody>
      </p:sp>
      <p:sp>
        <p:nvSpPr>
          <p:cNvPr id="1212" name="Google Shape;1212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214" name="Google Shape;1214;p66"/>
          <p:cNvSpPr txBox="1">
            <a:spLocks noGrp="1"/>
          </p:cNvSpPr>
          <p:nvPr>
            <p:ph type="body" idx="3"/>
          </p:nvPr>
        </p:nvSpPr>
        <p:spPr>
          <a:xfrm>
            <a:off x="175" y="4434261"/>
            <a:ext cx="4466700" cy="533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Increasing complexity over time reduces scalability, reliability, portability and security. </a:t>
            </a:r>
            <a:endParaRPr dirty="0"/>
          </a:p>
        </p:txBody>
      </p:sp>
      <p:pic>
        <p:nvPicPr>
          <p:cNvPr id="1215" name="Google Shape;121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5" y="2050875"/>
            <a:ext cx="827450" cy="27947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66"/>
          <p:cNvSpPr txBox="1">
            <a:spLocks noGrp="1"/>
          </p:cNvSpPr>
          <p:nvPr>
            <p:ph type="body" idx="3"/>
          </p:nvPr>
        </p:nvSpPr>
        <p:spPr>
          <a:xfrm>
            <a:off x="4597600" y="4448751"/>
            <a:ext cx="4624200" cy="533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Platform approach provides standardization, consolidation, normalization and governance.</a:t>
            </a:r>
            <a:endParaRPr dirty="0"/>
          </a:p>
        </p:txBody>
      </p:sp>
      <p:sp>
        <p:nvSpPr>
          <p:cNvPr id="1217" name="Google Shape;1217;p66"/>
          <p:cNvSpPr/>
          <p:nvPr/>
        </p:nvSpPr>
        <p:spPr>
          <a:xfrm>
            <a:off x="354725" y="3150800"/>
            <a:ext cx="900600" cy="900600"/>
          </a:xfrm>
          <a:prstGeom prst="ellipse">
            <a:avLst/>
          </a:prstGeom>
          <a:solidFill>
            <a:srgbClr val="F7EF6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 1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8" name="Google Shape;1218;p66"/>
          <p:cNvCxnSpPr/>
          <p:nvPr/>
        </p:nvCxnSpPr>
        <p:spPr>
          <a:xfrm>
            <a:off x="3945486" y="2616525"/>
            <a:ext cx="0" cy="619800"/>
          </a:xfrm>
          <a:prstGeom prst="straightConnector1">
            <a:avLst/>
          </a:prstGeom>
          <a:noFill/>
          <a:ln w="76200" cap="flat" cmpd="sng">
            <a:solidFill>
              <a:srgbClr val="1D7E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9" name="Google Shape;1219;p66"/>
          <p:cNvSpPr/>
          <p:nvPr/>
        </p:nvSpPr>
        <p:spPr>
          <a:xfrm>
            <a:off x="5020650" y="3504575"/>
            <a:ext cx="3760200" cy="5337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State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20" name="Google Shape;1220;p66"/>
          <p:cNvGrpSpPr/>
          <p:nvPr/>
        </p:nvGrpSpPr>
        <p:grpSpPr>
          <a:xfrm>
            <a:off x="257975" y="1969094"/>
            <a:ext cx="1094100" cy="900517"/>
            <a:chOff x="257975" y="2197631"/>
            <a:chExt cx="1094100" cy="900517"/>
          </a:xfrm>
        </p:grpSpPr>
        <p:pic>
          <p:nvPicPr>
            <p:cNvPr id="1221" name="Google Shape;1221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797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2" name="Google Shape;1222;p66"/>
            <p:cNvSpPr txBox="1"/>
            <p:nvPr/>
          </p:nvSpPr>
          <p:spPr>
            <a:xfrm>
              <a:off x="30432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3" name="Google Shape;1223;p66"/>
          <p:cNvGrpSpPr/>
          <p:nvPr/>
        </p:nvGrpSpPr>
        <p:grpSpPr>
          <a:xfrm>
            <a:off x="1284175" y="1980856"/>
            <a:ext cx="1094100" cy="900517"/>
            <a:chOff x="257975" y="2197631"/>
            <a:chExt cx="1094100" cy="900517"/>
          </a:xfrm>
        </p:grpSpPr>
        <p:pic>
          <p:nvPicPr>
            <p:cNvPr id="1224" name="Google Shape;1224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797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5" name="Google Shape;1225;p66"/>
            <p:cNvSpPr txBox="1"/>
            <p:nvPr/>
          </p:nvSpPr>
          <p:spPr>
            <a:xfrm>
              <a:off x="30432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6" name="Google Shape;1226;p66"/>
          <p:cNvGrpSpPr/>
          <p:nvPr/>
        </p:nvGrpSpPr>
        <p:grpSpPr>
          <a:xfrm>
            <a:off x="2322725" y="1980856"/>
            <a:ext cx="1094100" cy="900517"/>
            <a:chOff x="229725" y="2197631"/>
            <a:chExt cx="1094100" cy="900517"/>
          </a:xfrm>
        </p:grpSpPr>
        <p:pic>
          <p:nvPicPr>
            <p:cNvPr id="1227" name="Google Shape;1227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972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8" name="Google Shape;1228;p66"/>
            <p:cNvSpPr txBox="1"/>
            <p:nvPr/>
          </p:nvSpPr>
          <p:spPr>
            <a:xfrm>
              <a:off x="27817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9" name="Google Shape;1229;p66"/>
          <p:cNvGrpSpPr/>
          <p:nvPr/>
        </p:nvGrpSpPr>
        <p:grpSpPr>
          <a:xfrm>
            <a:off x="3376150" y="1980856"/>
            <a:ext cx="1094100" cy="900517"/>
            <a:chOff x="229725" y="2197631"/>
            <a:chExt cx="1094100" cy="900517"/>
          </a:xfrm>
        </p:grpSpPr>
        <p:pic>
          <p:nvPicPr>
            <p:cNvPr id="1230" name="Google Shape;1230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972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1" name="Google Shape;1231;p66"/>
            <p:cNvSpPr txBox="1"/>
            <p:nvPr/>
          </p:nvSpPr>
          <p:spPr>
            <a:xfrm>
              <a:off x="27817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32" name="Google Shape;1232;p66"/>
          <p:cNvSpPr/>
          <p:nvPr/>
        </p:nvSpPr>
        <p:spPr>
          <a:xfrm>
            <a:off x="1385325" y="3150800"/>
            <a:ext cx="900600" cy="900600"/>
          </a:xfrm>
          <a:prstGeom prst="ellipse">
            <a:avLst/>
          </a:prstGeom>
          <a:solidFill>
            <a:srgbClr val="AFCA5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 2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3" name="Google Shape;1233;p66"/>
          <p:cNvSpPr/>
          <p:nvPr/>
        </p:nvSpPr>
        <p:spPr>
          <a:xfrm>
            <a:off x="2415925" y="3150800"/>
            <a:ext cx="900600" cy="900600"/>
          </a:xfrm>
          <a:prstGeom prst="ellipse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 3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4" name="Google Shape;1234;p66"/>
          <p:cNvSpPr/>
          <p:nvPr/>
        </p:nvSpPr>
        <p:spPr>
          <a:xfrm>
            <a:off x="3493375" y="3150800"/>
            <a:ext cx="900600" cy="900600"/>
          </a:xfrm>
          <a:prstGeom prst="ellipse">
            <a:avLst/>
          </a:prstGeom>
          <a:solidFill>
            <a:srgbClr val="1D7E7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Context</a:t>
            </a: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API 4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35" name="Google Shape;1235;p66"/>
          <p:cNvGrpSpPr/>
          <p:nvPr/>
        </p:nvGrpSpPr>
        <p:grpSpPr>
          <a:xfrm>
            <a:off x="4796500" y="1974969"/>
            <a:ext cx="1094100" cy="900517"/>
            <a:chOff x="257975" y="2197631"/>
            <a:chExt cx="1094100" cy="900517"/>
          </a:xfrm>
        </p:grpSpPr>
        <p:pic>
          <p:nvPicPr>
            <p:cNvPr id="1236" name="Google Shape;1236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797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7" name="Google Shape;1237;p66"/>
            <p:cNvSpPr txBox="1"/>
            <p:nvPr/>
          </p:nvSpPr>
          <p:spPr>
            <a:xfrm>
              <a:off x="30432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8" name="Google Shape;1238;p66"/>
          <p:cNvGrpSpPr/>
          <p:nvPr/>
        </p:nvGrpSpPr>
        <p:grpSpPr>
          <a:xfrm>
            <a:off x="5822700" y="1986731"/>
            <a:ext cx="1094100" cy="900517"/>
            <a:chOff x="257975" y="2197631"/>
            <a:chExt cx="1094100" cy="900517"/>
          </a:xfrm>
        </p:grpSpPr>
        <p:pic>
          <p:nvPicPr>
            <p:cNvPr id="1239" name="Google Shape;1239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797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0" name="Google Shape;1240;p66"/>
            <p:cNvSpPr txBox="1"/>
            <p:nvPr/>
          </p:nvSpPr>
          <p:spPr>
            <a:xfrm>
              <a:off x="30432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1" name="Google Shape;1241;p66"/>
          <p:cNvGrpSpPr/>
          <p:nvPr/>
        </p:nvGrpSpPr>
        <p:grpSpPr>
          <a:xfrm>
            <a:off x="6861250" y="1986731"/>
            <a:ext cx="1094100" cy="900517"/>
            <a:chOff x="229725" y="2197631"/>
            <a:chExt cx="1094100" cy="900517"/>
          </a:xfrm>
        </p:grpSpPr>
        <p:pic>
          <p:nvPicPr>
            <p:cNvPr id="1242" name="Google Shape;1242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972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3" name="Google Shape;1243;p66"/>
            <p:cNvSpPr txBox="1"/>
            <p:nvPr/>
          </p:nvSpPr>
          <p:spPr>
            <a:xfrm>
              <a:off x="27817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4" name="Google Shape;1244;p66"/>
          <p:cNvGrpSpPr/>
          <p:nvPr/>
        </p:nvGrpSpPr>
        <p:grpSpPr>
          <a:xfrm>
            <a:off x="7914675" y="1986731"/>
            <a:ext cx="1094100" cy="900517"/>
            <a:chOff x="229725" y="2197631"/>
            <a:chExt cx="1094100" cy="900517"/>
          </a:xfrm>
        </p:grpSpPr>
        <p:pic>
          <p:nvPicPr>
            <p:cNvPr id="1245" name="Google Shape;1245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972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6" name="Google Shape;1246;p66"/>
            <p:cNvSpPr txBox="1"/>
            <p:nvPr/>
          </p:nvSpPr>
          <p:spPr>
            <a:xfrm>
              <a:off x="27817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Loosely Coupled Components</a:t>
            </a:r>
            <a:endParaRPr/>
          </a:p>
        </p:txBody>
      </p:sp>
      <p:sp>
        <p:nvSpPr>
          <p:cNvPr id="1252" name="Google Shape;1252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6309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Using the Context API can be very helpful, but it comes at a cost. Adding stateful logic to a component creates a dependent relationship to another component. This is known as coupling.</a:t>
            </a:r>
            <a:endParaRPr sz="1500"/>
          </a:p>
        </p:txBody>
      </p:sp>
      <p:sp>
        <p:nvSpPr>
          <p:cNvPr id="1253" name="Google Shape;1253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255" name="Google Shape;125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5" y="1387148"/>
            <a:ext cx="827450" cy="332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67"/>
          <p:cNvSpPr/>
          <p:nvPr/>
        </p:nvSpPr>
        <p:spPr>
          <a:xfrm>
            <a:off x="466850" y="1423550"/>
            <a:ext cx="37527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67"/>
          <p:cNvSpPr txBox="1">
            <a:spLocks noGrp="1"/>
          </p:cNvSpPr>
          <p:nvPr>
            <p:ph type="subTitle" idx="1"/>
          </p:nvPr>
        </p:nvSpPr>
        <p:spPr>
          <a:xfrm>
            <a:off x="630725" y="1423475"/>
            <a:ext cx="2886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Tight Coupling </a:t>
            </a:r>
            <a:endParaRPr b="1"/>
          </a:p>
        </p:txBody>
      </p:sp>
      <p:sp>
        <p:nvSpPr>
          <p:cNvPr id="1258" name="Google Shape;1258;p67"/>
          <p:cNvSpPr/>
          <p:nvPr/>
        </p:nvSpPr>
        <p:spPr>
          <a:xfrm>
            <a:off x="4945825" y="1425800"/>
            <a:ext cx="37527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67"/>
          <p:cNvSpPr txBox="1">
            <a:spLocks noGrp="1"/>
          </p:cNvSpPr>
          <p:nvPr>
            <p:ph type="subTitle" idx="2"/>
          </p:nvPr>
        </p:nvSpPr>
        <p:spPr>
          <a:xfrm>
            <a:off x="5113725" y="1425725"/>
            <a:ext cx="34995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Loose Coupling </a:t>
            </a:r>
            <a:endParaRPr b="1"/>
          </a:p>
        </p:txBody>
      </p:sp>
      <p:sp>
        <p:nvSpPr>
          <p:cNvPr id="1260" name="Google Shape;1260;p67"/>
          <p:cNvSpPr txBox="1"/>
          <p:nvPr/>
        </p:nvSpPr>
        <p:spPr>
          <a:xfrm>
            <a:off x="4891100" y="1901825"/>
            <a:ext cx="4071300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writing applications, it is best to keep components loosely coupled so that you can change one without affecting the other. This also helps ensure reusability.</a:t>
            </a:r>
            <a:endParaRPr sz="1200"/>
          </a:p>
        </p:txBody>
      </p:sp>
      <p:sp>
        <p:nvSpPr>
          <p:cNvPr id="1261" name="Google Shape;1261;p67"/>
          <p:cNvSpPr/>
          <p:nvPr/>
        </p:nvSpPr>
        <p:spPr>
          <a:xfrm>
            <a:off x="1528500" y="2601700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67"/>
          <p:cNvSpPr/>
          <p:nvPr/>
        </p:nvSpPr>
        <p:spPr>
          <a:xfrm>
            <a:off x="2063925" y="3127248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67"/>
          <p:cNvSpPr/>
          <p:nvPr/>
        </p:nvSpPr>
        <p:spPr>
          <a:xfrm>
            <a:off x="1527048" y="3654163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67"/>
          <p:cNvSpPr/>
          <p:nvPr/>
        </p:nvSpPr>
        <p:spPr>
          <a:xfrm>
            <a:off x="992975" y="3126463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67"/>
          <p:cNvSpPr/>
          <p:nvPr/>
        </p:nvSpPr>
        <p:spPr>
          <a:xfrm>
            <a:off x="7204725" y="3261473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67"/>
          <p:cNvSpPr/>
          <p:nvPr/>
        </p:nvSpPr>
        <p:spPr>
          <a:xfrm>
            <a:off x="6183375" y="2671948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67"/>
          <p:cNvSpPr/>
          <p:nvPr/>
        </p:nvSpPr>
        <p:spPr>
          <a:xfrm>
            <a:off x="6181344" y="3856848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67"/>
          <p:cNvSpPr/>
          <p:nvPr/>
        </p:nvSpPr>
        <p:spPr>
          <a:xfrm>
            <a:off x="5168550" y="3264408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9" name="Google Shape;1269;p67"/>
          <p:cNvCxnSpPr/>
          <p:nvPr/>
        </p:nvCxnSpPr>
        <p:spPr>
          <a:xfrm>
            <a:off x="6866050" y="3239025"/>
            <a:ext cx="589800" cy="340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270" name="Google Shape;1270;p67"/>
          <p:cNvCxnSpPr/>
          <p:nvPr/>
        </p:nvCxnSpPr>
        <p:spPr>
          <a:xfrm flipH="1">
            <a:off x="5799000" y="3236976"/>
            <a:ext cx="589800" cy="340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271" name="Google Shape;1271;p67"/>
          <p:cNvCxnSpPr/>
          <p:nvPr/>
        </p:nvCxnSpPr>
        <p:spPr>
          <a:xfrm rot="10800000" flipH="1">
            <a:off x="6867144" y="3921725"/>
            <a:ext cx="589800" cy="340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272" name="Google Shape;1272;p67"/>
          <p:cNvCxnSpPr/>
          <p:nvPr/>
        </p:nvCxnSpPr>
        <p:spPr>
          <a:xfrm>
            <a:off x="5797296" y="3922776"/>
            <a:ext cx="589800" cy="340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273" name="Google Shape;1273;p67"/>
          <p:cNvSpPr txBox="1"/>
          <p:nvPr/>
        </p:nvSpPr>
        <p:spPr>
          <a:xfrm>
            <a:off x="0" y="1901950"/>
            <a:ext cx="4503300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More Interdependency, coordination and 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information flow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Loosely Coupled Components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281" name="Google Shape;128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68"/>
          <p:cNvSpPr txBox="1">
            <a:spLocks noGrp="1"/>
          </p:cNvSpPr>
          <p:nvPr>
            <p:ph type="subTitle" idx="3"/>
          </p:nvPr>
        </p:nvSpPr>
        <p:spPr>
          <a:xfrm>
            <a:off x="724275" y="1937827"/>
            <a:ext cx="2371500" cy="22167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Tightly coupled components should be avoided when possible.</a:t>
            </a:r>
            <a:endParaRPr sz="1300"/>
          </a:p>
        </p:txBody>
      </p:sp>
      <p:sp>
        <p:nvSpPr>
          <p:cNvPr id="1283" name="Google Shape;1283;p68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Coupling increases the dependencies necessary for a component. This means that one single change could have unintended consequences throughout the application. This also makes it harder to test and debug individual pieces.</a:t>
            </a:r>
            <a:endParaRPr sz="1300"/>
          </a:p>
        </p:txBody>
      </p:sp>
      <p:sp>
        <p:nvSpPr>
          <p:cNvPr id="1284" name="Google Shape;1284;p68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Coupling reduces the overall reusability of components.</a:t>
            </a:r>
            <a:endParaRPr sz="1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9" name="Google Shape;128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801" y="922163"/>
            <a:ext cx="5562202" cy="37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Management</a:t>
            </a:r>
            <a:endParaRPr/>
          </a:p>
        </p:txBody>
      </p:sp>
      <p:sp>
        <p:nvSpPr>
          <p:cNvPr id="1291" name="Google Shape;1291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5043000" cy="3051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to be mindful of how often you’re using the Context API.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find yourself using the Context API throughout several components, it may be time to consider using Redux or another state management library.</a:t>
            </a:r>
            <a:endParaRPr/>
          </a:p>
        </p:txBody>
      </p:sp>
      <p:sp>
        <p:nvSpPr>
          <p:cNvPr id="1292" name="Google Shape;1292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70"/>
          <p:cNvSpPr txBox="1">
            <a:spLocks noGrp="1"/>
          </p:cNvSpPr>
          <p:nvPr>
            <p:ph type="title"/>
          </p:nvPr>
        </p:nvSpPr>
        <p:spPr>
          <a:xfrm>
            <a:off x="2544050" y="1375300"/>
            <a:ext cx="5770200" cy="26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REMEMBER: 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There’s no perfect way to structure your application. It isn’t uncommon to be far along into development before you realize that you need to use the Context API. This is completely normal!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9" name="Google Shape;1299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A0C31-7E1C-4C3C-81A8-11DC39FCA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FB52B-DA6C-4E61-8744-20AE1D52C0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BA4186-5966-44DF-B3B8-5F11B433F44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B9E1E63-66AF-4123-B7BA-2C0C92006033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dirty="0"/>
              <a:t>React Context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054BCDE-B561-41C2-AD33-1691ED361C7F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/>
              <a:t>Loosely vs Tightly Coupled Components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8E1E946-DB0F-429A-BEF6-219F8EADD798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dirty="0"/>
              <a:t>State Management Techniques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70D1A04-FFD2-4D3C-AF21-59B4F754EC9A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 dirty="0"/>
              <a:t>Provider / Consumer Pattern</a:t>
            </a:r>
          </a:p>
        </p:txBody>
      </p:sp>
    </p:spTree>
    <p:extLst>
      <p:ext uri="{BB962C8B-B14F-4D97-AF65-F5344CB8AC3E}">
        <p14:creationId xmlns:p14="http://schemas.microsoft.com/office/powerpoint/2010/main" val="1051590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5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Giving Context</a:t>
            </a:r>
            <a:endParaRPr/>
          </a:p>
        </p:txBody>
      </p:sp>
      <p:sp>
        <p:nvSpPr>
          <p:cNvPr id="1081" name="Google Shape;1081;p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EA9726-C900-4DBE-AF31-5853495A9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Lifecycle (v 16.4)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37924-2BC8-4CAA-9967-8A577033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8748"/>
            <a:ext cx="9144000" cy="35860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61"/>
          <p:cNvSpPr/>
          <p:nvPr/>
        </p:nvSpPr>
        <p:spPr>
          <a:xfrm>
            <a:off x="391200" y="2522500"/>
            <a:ext cx="4626600" cy="1150800"/>
          </a:xfrm>
          <a:prstGeom prst="flowChartAlternateProcess">
            <a:avLst/>
          </a:prstGeom>
          <a:solidFill>
            <a:srgbClr val="A9B7C0">
              <a:alpha val="17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1"/>
          <p:cNvSpPr/>
          <p:nvPr/>
        </p:nvSpPr>
        <p:spPr>
          <a:xfrm>
            <a:off x="5799450" y="361600"/>
            <a:ext cx="3265200" cy="74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52449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 Drilling</a:t>
            </a:r>
            <a:endParaRPr/>
          </a:p>
        </p:txBody>
      </p:sp>
      <p:sp>
        <p:nvSpPr>
          <p:cNvPr id="1123" name="Google Shape;1123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5938200" cy="1803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 drilling is the process you go through to get data to parts of the React component tree.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Although it seems tedious, prop drilling is often necessary to avoid complicating the global state of your application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Remember, it’s often best to keep </a:t>
            </a:r>
            <a:br>
              <a:rPr lang="en" dirty="0"/>
            </a:br>
            <a:r>
              <a:rPr lang="en" dirty="0"/>
              <a:t>our state as close as possible to </a:t>
            </a: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 it’s relevant.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can’t we just add state to the </a:t>
            </a:r>
            <a:br>
              <a:rPr lang="en" dirty="0"/>
            </a:br>
            <a:r>
              <a:rPr lang="en" dirty="0"/>
              <a:t>lowest level component?</a:t>
            </a:r>
            <a:endParaRPr dirty="0"/>
          </a:p>
        </p:txBody>
      </p:sp>
      <p:sp>
        <p:nvSpPr>
          <p:cNvPr id="1124" name="Google Shape;1124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61"/>
          <p:cNvSpPr/>
          <p:nvPr/>
        </p:nvSpPr>
        <p:spPr>
          <a:xfrm>
            <a:off x="7270175" y="853725"/>
            <a:ext cx="461100" cy="53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61"/>
          <p:cNvSpPr/>
          <p:nvPr/>
        </p:nvSpPr>
        <p:spPr>
          <a:xfrm>
            <a:off x="6277925" y="358775"/>
            <a:ext cx="2445600" cy="5337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Page Component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7" name="Google Shape;1127;p61"/>
          <p:cNvSpPr txBox="1"/>
          <p:nvPr/>
        </p:nvSpPr>
        <p:spPr>
          <a:xfrm>
            <a:off x="7828550" y="893625"/>
            <a:ext cx="10338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8" name="Google Shape;1128;p61"/>
          <p:cNvSpPr/>
          <p:nvPr/>
        </p:nvSpPr>
        <p:spPr>
          <a:xfrm>
            <a:off x="7270175" y="1958575"/>
            <a:ext cx="461100" cy="53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61"/>
          <p:cNvSpPr/>
          <p:nvPr/>
        </p:nvSpPr>
        <p:spPr>
          <a:xfrm>
            <a:off x="6277925" y="1463625"/>
            <a:ext cx="2445600" cy="5337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Gallery Component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0" name="Google Shape;1130;p61"/>
          <p:cNvSpPr txBox="1"/>
          <p:nvPr/>
        </p:nvSpPr>
        <p:spPr>
          <a:xfrm>
            <a:off x="7828550" y="1998475"/>
            <a:ext cx="10338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1" name="Google Shape;1131;p61"/>
          <p:cNvSpPr/>
          <p:nvPr/>
        </p:nvSpPr>
        <p:spPr>
          <a:xfrm>
            <a:off x="7270163" y="3063425"/>
            <a:ext cx="461100" cy="53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61"/>
          <p:cNvSpPr/>
          <p:nvPr/>
        </p:nvSpPr>
        <p:spPr>
          <a:xfrm>
            <a:off x="6277913" y="2568475"/>
            <a:ext cx="2445600" cy="5337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Card Component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3" name="Google Shape;1133;p61"/>
          <p:cNvSpPr txBox="1"/>
          <p:nvPr/>
        </p:nvSpPr>
        <p:spPr>
          <a:xfrm>
            <a:off x="7828538" y="3103325"/>
            <a:ext cx="10338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Image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61"/>
          <p:cNvSpPr/>
          <p:nvPr/>
        </p:nvSpPr>
        <p:spPr>
          <a:xfrm>
            <a:off x="7270163" y="4168275"/>
            <a:ext cx="461100" cy="53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61"/>
          <p:cNvSpPr/>
          <p:nvPr/>
        </p:nvSpPr>
        <p:spPr>
          <a:xfrm>
            <a:off x="6277913" y="3673325"/>
            <a:ext cx="2445600" cy="5337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 Component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6" name="Google Shape;1136;p61"/>
          <p:cNvSpPr txBox="1"/>
          <p:nvPr/>
        </p:nvSpPr>
        <p:spPr>
          <a:xfrm>
            <a:off x="7828538" y="4208175"/>
            <a:ext cx="10338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7" name="Google Shape;11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25" y="2621850"/>
            <a:ext cx="893750" cy="893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Container</a:t>
            </a:r>
            <a:r>
              <a:rPr lang="en"/>
              <a:t> vs. </a:t>
            </a:r>
            <a:r>
              <a:rPr lang="en">
                <a:solidFill>
                  <a:schemeClr val="dk1"/>
                </a:solidFill>
              </a:rPr>
              <a:t>Presentational</a:t>
            </a:r>
            <a:r>
              <a:rPr lang="en"/>
              <a:t> Components</a:t>
            </a:r>
            <a:endParaRPr/>
          </a:p>
        </p:txBody>
      </p:sp>
      <p:sp>
        <p:nvSpPr>
          <p:cNvPr id="1144" name="Google Shape;1144;p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the logic from the looks</a:t>
            </a:r>
            <a:endParaRPr/>
          </a:p>
        </p:txBody>
      </p:sp>
      <p:sp>
        <p:nvSpPr>
          <p:cNvPr id="1145" name="Google Shape;1145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62"/>
          <p:cNvSpPr txBox="1">
            <a:spLocks noGrp="1"/>
          </p:cNvSpPr>
          <p:nvPr>
            <p:ph type="body" idx="3"/>
          </p:nvPr>
        </p:nvSpPr>
        <p:spPr>
          <a:xfrm>
            <a:off x="1362475" y="1408175"/>
            <a:ext cx="3201000" cy="2805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Container components</a:t>
            </a:r>
            <a:r>
              <a:rPr lang="en" dirty="0"/>
              <a:t> include the logic of the application, which is often stored in the component's state, requiring us to use class components instead of functional components. </a:t>
            </a:r>
            <a:endParaRPr dirty="0"/>
          </a:p>
        </p:txBody>
      </p:sp>
      <p:pic>
        <p:nvPicPr>
          <p:cNvPr id="1147" name="Google Shape;114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2"/>
          <p:cNvSpPr txBox="1">
            <a:spLocks noGrp="1"/>
          </p:cNvSpPr>
          <p:nvPr>
            <p:ph type="body" idx="3"/>
          </p:nvPr>
        </p:nvSpPr>
        <p:spPr>
          <a:xfrm>
            <a:off x="5839400" y="1407950"/>
            <a:ext cx="3304500" cy="3498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Presentational components </a:t>
            </a:r>
            <a:r>
              <a:rPr lang="en" dirty="0"/>
              <a:t>are primarily used for UI elements like layout, and often use stateless functional components (often referred to as “dumb components”) to render their content.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pic>
        <p:nvPicPr>
          <p:cNvPr id="1149" name="Google Shape;114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575" y="1255562"/>
            <a:ext cx="1847475" cy="272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2"/>
          <p:cNvSpPr/>
          <p:nvPr/>
        </p:nvSpPr>
        <p:spPr>
          <a:xfrm>
            <a:off x="4969950" y="3889775"/>
            <a:ext cx="3737100" cy="795000"/>
          </a:xfrm>
          <a:prstGeom prst="roundRect">
            <a:avLst>
              <a:gd name="adj" fmla="val 16667"/>
            </a:avLst>
          </a:prstGeom>
          <a:solidFill>
            <a:srgbClr val="A9B7C0">
              <a:alpha val="36870"/>
            </a:srgbClr>
          </a:soli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Not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all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presentational components have to be stateless. Some may contain UI elements in their state.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1" name="Google Shape;115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251" y="1407950"/>
            <a:ext cx="1449091" cy="154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API</a:t>
            </a:r>
            <a:endParaRPr/>
          </a:p>
        </p:txBody>
      </p:sp>
      <p:sp>
        <p:nvSpPr>
          <p:cNvPr id="1158" name="Google Shape;1158;p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Context API allows you to pass data through the component tree without having to pass down props through many component levels.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Context API consists of two key parts: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0" name="Google Shape;116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5" y="1945050"/>
            <a:ext cx="827450" cy="280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63"/>
          <p:cNvSpPr/>
          <p:nvPr/>
        </p:nvSpPr>
        <p:spPr>
          <a:xfrm>
            <a:off x="1076325" y="2185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63"/>
          <p:cNvSpPr/>
          <p:nvPr/>
        </p:nvSpPr>
        <p:spPr>
          <a:xfrm>
            <a:off x="457206" y="2183303"/>
            <a:ext cx="533400" cy="4767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3" name="Google Shape;1163;p63"/>
          <p:cNvSpPr/>
          <p:nvPr/>
        </p:nvSpPr>
        <p:spPr>
          <a:xfrm rot="10800000">
            <a:off x="593369" y="2572088"/>
            <a:ext cx="261029" cy="144694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63"/>
          <p:cNvSpPr txBox="1">
            <a:spLocks noGrp="1"/>
          </p:cNvSpPr>
          <p:nvPr>
            <p:ph type="subTitle" idx="1"/>
          </p:nvPr>
        </p:nvSpPr>
        <p:spPr>
          <a:xfrm>
            <a:off x="-12300" y="2897850"/>
            <a:ext cx="4298400" cy="20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provider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wraps our presentational component and stores data in its state.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5" name="Google Shape;1165;p63"/>
          <p:cNvSpPr txBox="1">
            <a:spLocks noGrp="1"/>
          </p:cNvSpPr>
          <p:nvPr>
            <p:ph type="subTitle" idx="2"/>
          </p:nvPr>
        </p:nvSpPr>
        <p:spPr>
          <a:xfrm>
            <a:off x="1076325" y="2185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Provider</a:t>
            </a:r>
            <a:endParaRPr b="1"/>
          </a:p>
        </p:txBody>
      </p:sp>
      <p:sp>
        <p:nvSpPr>
          <p:cNvPr id="1166" name="Google Shape;1166;p63"/>
          <p:cNvSpPr/>
          <p:nvPr/>
        </p:nvSpPr>
        <p:spPr>
          <a:xfrm>
            <a:off x="5555425" y="2187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7" name="Google Shape;1167;p63"/>
          <p:cNvGrpSpPr/>
          <p:nvPr/>
        </p:nvGrpSpPr>
        <p:grpSpPr>
          <a:xfrm>
            <a:off x="4936306" y="2185553"/>
            <a:ext cx="533372" cy="533480"/>
            <a:chOff x="457200" y="1378813"/>
            <a:chExt cx="695400" cy="695450"/>
          </a:xfrm>
        </p:grpSpPr>
        <p:sp>
          <p:nvSpPr>
            <p:cNvPr id="1168" name="Google Shape;1168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9" name="Google Shape;1169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0" name="Google Shape;1170;p63"/>
          <p:cNvSpPr txBox="1">
            <a:spLocks noGrp="1"/>
          </p:cNvSpPr>
          <p:nvPr>
            <p:ph type="subTitle" idx="3"/>
          </p:nvPr>
        </p:nvSpPr>
        <p:spPr>
          <a:xfrm>
            <a:off x="4466800" y="2900100"/>
            <a:ext cx="4585200" cy="20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consumer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goes inside the presentational component and allows us to grab values from the provider.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1" name="Google Shape;1171;p63"/>
          <p:cNvSpPr txBox="1">
            <a:spLocks noGrp="1"/>
          </p:cNvSpPr>
          <p:nvPr>
            <p:ph type="subTitle" idx="4"/>
          </p:nvPr>
        </p:nvSpPr>
        <p:spPr>
          <a:xfrm>
            <a:off x="5555425" y="2187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Consumer </a:t>
            </a:r>
            <a:endParaRPr b="1"/>
          </a:p>
        </p:txBody>
      </p:sp>
      <p:sp>
        <p:nvSpPr>
          <p:cNvPr id="1172" name="Google Shape;1172;p63"/>
          <p:cNvSpPr txBox="1">
            <a:spLocks noGrp="1"/>
          </p:cNvSpPr>
          <p:nvPr>
            <p:ph type="subTitle" idx="5"/>
          </p:nvPr>
        </p:nvSpPr>
        <p:spPr>
          <a:xfrm>
            <a:off x="457200" y="2161025"/>
            <a:ext cx="533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3" name="Google Shape;1173;p63"/>
          <p:cNvSpPr txBox="1">
            <a:spLocks noGrp="1"/>
          </p:cNvSpPr>
          <p:nvPr>
            <p:ph type="subTitle" idx="6"/>
          </p:nvPr>
        </p:nvSpPr>
        <p:spPr>
          <a:xfrm>
            <a:off x="4936275" y="2161032"/>
            <a:ext cx="533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2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4" name="Google Shape;1174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4"/>
          <p:cNvSpPr txBox="1">
            <a:spLocks noGrp="1"/>
          </p:cNvSpPr>
          <p:nvPr>
            <p:ph type="title"/>
          </p:nvPr>
        </p:nvSpPr>
        <p:spPr>
          <a:xfrm>
            <a:off x="2264600" y="1710500"/>
            <a:ext cx="5925000" cy="23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The technique of passing data directly into a component is known as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dependency injection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0" name="Google Shape;1180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1" name="Google Shape;118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500" y="1857875"/>
            <a:ext cx="906951" cy="13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Providers &amp; Consumers</a:t>
            </a:r>
            <a:endParaRPr/>
          </a:p>
        </p:txBody>
      </p:sp>
      <p:sp>
        <p:nvSpPr>
          <p:cNvPr id="1188" name="Google Shape;1188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9" name="Google Shape;118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5" y="649650"/>
            <a:ext cx="827450" cy="4156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65"/>
          <p:cNvSpPr/>
          <p:nvPr/>
        </p:nvSpPr>
        <p:spPr>
          <a:xfrm>
            <a:off x="466850" y="890150"/>
            <a:ext cx="37527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65"/>
          <p:cNvSpPr txBox="1">
            <a:spLocks noGrp="1"/>
          </p:cNvSpPr>
          <p:nvPr>
            <p:ph type="subTitle" idx="1"/>
          </p:nvPr>
        </p:nvSpPr>
        <p:spPr>
          <a:xfrm>
            <a:off x="140100" y="1602450"/>
            <a:ext cx="4298400" cy="20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context provider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is used to wrap a component that has a child component that will need access to the Context object.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2" name="Google Shape;1192;p65"/>
          <p:cNvSpPr txBox="1">
            <a:spLocks noGrp="1"/>
          </p:cNvSpPr>
          <p:nvPr>
            <p:ph type="subTitle" idx="2"/>
          </p:nvPr>
        </p:nvSpPr>
        <p:spPr>
          <a:xfrm>
            <a:off x="630725" y="890075"/>
            <a:ext cx="2886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Provider</a:t>
            </a:r>
            <a:endParaRPr b="1"/>
          </a:p>
        </p:txBody>
      </p:sp>
      <p:sp>
        <p:nvSpPr>
          <p:cNvPr id="1193" name="Google Shape;1193;p65"/>
          <p:cNvSpPr/>
          <p:nvPr/>
        </p:nvSpPr>
        <p:spPr>
          <a:xfrm>
            <a:off x="4945825" y="892400"/>
            <a:ext cx="37527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65"/>
          <p:cNvSpPr txBox="1">
            <a:spLocks noGrp="1"/>
          </p:cNvSpPr>
          <p:nvPr>
            <p:ph type="subTitle" idx="3"/>
          </p:nvPr>
        </p:nvSpPr>
        <p:spPr>
          <a:xfrm>
            <a:off x="4639625" y="1421820"/>
            <a:ext cx="4752600" cy="20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 consumer</a:t>
            </a: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is used to access properties of a Context object. 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All consumers must be descendants of their respective providers.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5" name="Google Shape;1195;p65"/>
          <p:cNvSpPr txBox="1">
            <a:spLocks noGrp="1"/>
          </p:cNvSpPr>
          <p:nvPr>
            <p:ph type="subTitle" idx="4"/>
          </p:nvPr>
        </p:nvSpPr>
        <p:spPr>
          <a:xfrm>
            <a:off x="5113725" y="892325"/>
            <a:ext cx="34995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Consumer </a:t>
            </a:r>
            <a:endParaRPr b="1"/>
          </a:p>
        </p:txBody>
      </p:sp>
      <p:sp>
        <p:nvSpPr>
          <p:cNvPr id="1196" name="Google Shape;1196;p65"/>
          <p:cNvSpPr txBox="1"/>
          <p:nvPr/>
        </p:nvSpPr>
        <p:spPr>
          <a:xfrm>
            <a:off x="4749302" y="3248525"/>
            <a:ext cx="26223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Light"/>
                <a:ea typeface="Roboto Light"/>
                <a:cs typeface="Roboto Light"/>
                <a:sym typeface="Roboto Light"/>
              </a:rPr>
              <a:t>Because we’ll be using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hooks,</a:t>
            </a:r>
            <a:r>
              <a:rPr lang="en" sz="1800" dirty="0">
                <a:latin typeface="Roboto Light"/>
                <a:ea typeface="Roboto Light"/>
                <a:cs typeface="Roboto Light"/>
                <a:sym typeface="Roboto Light"/>
              </a:rPr>
              <a:t> our hook will use the consumer behind the scenes.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8" name="Google Shape;1198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B8F3F6-B8C7-4686-BFB0-F758C927B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153" y="3422946"/>
            <a:ext cx="1815208" cy="120532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C5379E8-3A05-4DF1-8654-30B9340B6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74" y="2780428"/>
            <a:ext cx="3422726" cy="204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833</Words>
  <Application>Microsoft Office PowerPoint</Application>
  <PresentationFormat>On-screen Show (16:9)</PresentationFormat>
  <Paragraphs>117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Roboto Light</vt:lpstr>
      <vt:lpstr>Inconsolata</vt:lpstr>
      <vt:lpstr>Roboto Medium</vt:lpstr>
      <vt:lpstr>Roboto Thin</vt:lpstr>
      <vt:lpstr>Arial</vt:lpstr>
      <vt:lpstr>Amatic SC</vt:lpstr>
      <vt:lpstr>Roboto</vt:lpstr>
      <vt:lpstr>Simple Light</vt:lpstr>
      <vt:lpstr>The React Context API</vt:lpstr>
      <vt:lpstr>Learning Objectives</vt:lpstr>
      <vt:lpstr>Giving Context</vt:lpstr>
      <vt:lpstr>React Lifecycle (v 16.4)</vt:lpstr>
      <vt:lpstr>Prop Drilling</vt:lpstr>
      <vt:lpstr>Container vs. Presentational Components</vt:lpstr>
      <vt:lpstr>Context API</vt:lpstr>
      <vt:lpstr>The technique of passing data directly into a component is known as dependency injection.</vt:lpstr>
      <vt:lpstr>Providers &amp; Consumers</vt:lpstr>
      <vt:lpstr>Tightly Coupled vs. Loosely Coupled  </vt:lpstr>
      <vt:lpstr>Loosely Coupled Components</vt:lpstr>
      <vt:lpstr>Loosely Coupled Components </vt:lpstr>
      <vt:lpstr>State Management</vt:lpstr>
      <vt:lpstr>REMEMBER: There’s no perfect way to structure your application. It isn’t uncommon to be far along into development before you realize that you need to use the Context API. This is completely normal!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React Context API</dc:title>
  <cp:lastModifiedBy>Spencer Shadley</cp:lastModifiedBy>
  <cp:revision>5</cp:revision>
  <dcterms:modified xsi:type="dcterms:W3CDTF">2020-03-30T22:35:46Z</dcterms:modified>
</cp:coreProperties>
</file>